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93779"/>
            <a:ext cx="10640225" cy="4722210"/>
            <a:chOff x="7645489" y="5593779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33602" y="3540899"/>
              <a:ext cx="21280450" cy="944442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645489" y="5593779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11887" y="-2052880"/>
              <a:ext cx="21280450" cy="94444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71206" y="2059713"/>
            <a:ext cx="10724252" cy="520143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7200" spc="-5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신용카드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7200" spc="-5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승인예측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7200" spc="-5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프로젝트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6043383" y="6375952"/>
            <a:ext cx="9908569" cy="79545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000" spc="1200" kern="0" dirty="0" smtClean="0">
                <a:solidFill>
                  <a:srgbClr val="fd8a69"/>
                </a:solidFill>
                <a:latin typeface="K2D" pitchFamily="34" charset="0"/>
                <a:cs typeface="K2D" pitchFamily="34" charset="0"/>
              </a:rPr>
              <a:t>AI13 김수연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914286" y="6358615"/>
            <a:ext cx="6457143" cy="35624"/>
            <a:chOff x="5914286" y="6358615"/>
            <a:chExt cx="6457143" cy="356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4286" y="6358615"/>
              <a:ext cx="6457143" cy="35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804082" y="188163"/>
            <a:ext cx="8015960" cy="133332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5000" spc="-3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HYPOTHESIS TEST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03365" y="8609475"/>
            <a:ext cx="2116469" cy="148312"/>
            <a:chOff x="4903365" y="8609475"/>
            <a:chExt cx="2116469" cy="1483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903365" y="8609475"/>
              <a:ext cx="2116469" cy="1483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69267" y="7761830"/>
            <a:ext cx="9714286" cy="166307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1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H1  : 나이는 연체 여부에 연관성이 있다.   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H0 : 나이는 연체 여부에 연관성이 없다.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00866" y="7971344"/>
            <a:ext cx="7637009" cy="13462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800" spc="-3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RESULT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2951812" y="8647571"/>
            <a:ext cx="2116469" cy="148312"/>
            <a:chOff x="2951812" y="8647571"/>
            <a:chExt cx="2116469" cy="1483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951812" y="8647571"/>
              <a:ext cx="2116469" cy="14831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772438" y="7720409"/>
            <a:ext cx="14732117" cy="189249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3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H1  : 나이는 연체 여부에 연관성이 있다. (채택)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H0 : 나이는 연체 여부에 연관성이 없다.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2823550" y="3137166"/>
            <a:ext cx="6737310" cy="2798763"/>
            <a:chOff x="2823550" y="3137166"/>
            <a:chExt cx="6737310" cy="27987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550" y="3137166"/>
              <a:ext cx="6737310" cy="279876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564056" y="1351785"/>
            <a:ext cx="6886611" cy="84571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2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P-value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0314890" y="2902934"/>
            <a:ext cx="6162618" cy="1890756"/>
            <a:chOff x="10314890" y="2902934"/>
            <a:chExt cx="6162618" cy="18907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4890" y="2902934"/>
              <a:ext cx="6162618" cy="18907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14217" y="1311968"/>
            <a:ext cx="2310098" cy="833465"/>
            <a:chOff x="8814217" y="1311968"/>
            <a:chExt cx="2310098" cy="8334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4217" y="1311968"/>
              <a:ext cx="2310098" cy="8334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00894" y="3447167"/>
            <a:ext cx="3094654" cy="250575"/>
            <a:chOff x="6800894" y="3447167"/>
            <a:chExt cx="3094654" cy="250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000000">
              <a:off x="6800894" y="3447167"/>
              <a:ext cx="3094654" cy="25057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1429714" y="1142187"/>
            <a:ext cx="3993524" cy="1285333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800" b="1" spc="-3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&lt;   0.05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2926" y="3558873"/>
            <a:ext cx="3436460" cy="3428846"/>
            <a:chOff x="6902926" y="3558873"/>
            <a:chExt cx="3436460" cy="3428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2926" y="3558873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1035" y="3533477"/>
            <a:ext cx="3436460" cy="3428846"/>
            <a:chOff x="551035" y="3533477"/>
            <a:chExt cx="3436460" cy="3428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035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5373" y="4399305"/>
            <a:ext cx="14068595" cy="5886409"/>
            <a:chOff x="4585373" y="4399305"/>
            <a:chExt cx="14068595" cy="5886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5373" y="4399305"/>
              <a:ext cx="14068595" cy="588640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27475" y="190761"/>
            <a:ext cx="6405772" cy="174440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6300" spc="-400" kern="0" dirty="0" smtClean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MODELING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83175" y="4391163"/>
            <a:ext cx="4538529" cy="5891377"/>
            <a:chOff x="-83175" y="4391163"/>
            <a:chExt cx="4538529" cy="58913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3175" y="4391163"/>
              <a:ext cx="4538529" cy="589137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65190" y="6567546"/>
            <a:ext cx="5112223" cy="168571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3000" b="1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RamdomForest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0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</a:t>
            </a:r>
            <a:r>
              <a:rPr lang="en-US" sz="2000" spc="-1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through</a:t>
            </a:r>
            <a:r>
              <a:rPr lang="en-US" sz="2000" spc="-1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Over - sampling</a:t>
            </a:r>
            <a:r>
              <a:rPr lang="en-US" sz="24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492314" y="4363406"/>
            <a:ext cx="3438344" cy="94768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400" spc="-200" kern="0" dirty="0" smtClean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최종모델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4181429" y="-409097"/>
            <a:ext cx="4671429" cy="499426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2000" spc="-100" kern="0" dirty="0" smtClean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[</a:t>
            </a:r>
            <a:r>
              <a:rPr lang="en-US" sz="2000" spc="-100" kern="0" dirty="0" smtClean="0">
                <a:solidFill>
                  <a:srgbClr val="fd8a69"/>
                </a:solidFill>
                <a:latin typeface="Noto Sans CJK KR Thin" pitchFamily="34" charset="0"/>
                <a:cs typeface="Noto Sans CJK KR Thin" pitchFamily="34" charset="0"/>
              </a:rPr>
              <a:t>모델링 과정]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000" spc="-100" kern="0" dirty="0" smtClean="0">
                <a:solidFill>
                  <a:srgbClr val="fd8a69"/>
                </a:solidFill>
                <a:latin typeface="Noto Sans CJK KR Thin" pitchFamily="34" charset="0"/>
                <a:cs typeface="Noto Sans CJK KR Thin" pitchFamily="34" charset="0"/>
              </a:rPr>
              <a:t>▶ 가중치를 준 상태로 모델링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000" spc="-100" kern="0" dirty="0" smtClean="0">
                <a:solidFill>
                  <a:srgbClr val="fd8a69"/>
                </a:solidFill>
                <a:latin typeface="Noto Sans CJK KR Thin" pitchFamily="34" charset="0"/>
                <a:cs typeface="Noto Sans CJK KR Thin" pitchFamily="34" charset="0"/>
              </a:rPr>
              <a:t>▶ Over - sampling 후 모델링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000" spc="-100" kern="0" dirty="0" smtClean="0">
                <a:solidFill>
                  <a:srgbClr val="fd8a69"/>
                </a:solidFill>
                <a:latin typeface="Noto Sans CJK KR Thin" pitchFamily="34" charset="0"/>
                <a:cs typeface="Noto Sans CJK KR Thin" pitchFamily="34" charset="0"/>
              </a:rPr>
              <a:t>[TEST MODLE]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000" dirty="0" smtClean="0">
                <a:solidFill>
                  <a:srgbClr val="fd8a69"/>
                </a:solidFill>
                <a:latin typeface="Noto Sans CJK KR Thin" pitchFamily="34" charset="0"/>
                <a:cs typeface="Noto Sans CJK KR Thin" pitchFamily="34" charset="0"/>
              </a:rPr>
              <a:t>▶ DECISION TREE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000" dirty="0" smtClean="0">
                <a:solidFill>
                  <a:srgbClr val="fd8a69"/>
                </a:solidFill>
                <a:latin typeface="Noto Sans CJK KR Thin" pitchFamily="34" charset="0"/>
                <a:cs typeface="Noto Sans CJK KR Thin" pitchFamily="34" charset="0"/>
              </a:rPr>
              <a:t>▶ RANDOM FOREST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000" dirty="0" smtClean="0">
                <a:solidFill>
                  <a:srgbClr val="fd8a69"/>
                </a:solidFill>
                <a:latin typeface="Noto Sans CJK KR Thin" pitchFamily="34" charset="0"/>
                <a:cs typeface="Noto Sans CJK KR Thin" pitchFamily="34" charset="0"/>
              </a:rPr>
              <a:t>▶ XGBOOST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000" dirty="0" smtClean="0">
                <a:solidFill>
                  <a:srgbClr val="fd8a69"/>
                </a:solidFill>
                <a:latin typeface="Noto Sans CJK KR Thin" pitchFamily="34" charset="0"/>
                <a:cs typeface="Noto Sans CJK KR Thin" pitchFamily="34" charset="0"/>
              </a:rPr>
              <a:t>▶ LightGBM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4331285" y="4378806"/>
            <a:ext cx="3438344" cy="94768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400" spc="-200" kern="0" dirty="0" smtClean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과정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210147" y="5716880"/>
            <a:ext cx="4716251" cy="1723706"/>
            <a:chOff x="5210147" y="5716880"/>
            <a:chExt cx="4716251" cy="17237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0147" y="5716880"/>
              <a:ext cx="4716251" cy="1723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13321" y="8080245"/>
            <a:ext cx="4781432" cy="1757176"/>
            <a:chOff x="5213321" y="8080245"/>
            <a:chExt cx="4781432" cy="17571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3321" y="8080245"/>
              <a:ext cx="4781432" cy="17571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95714" y="5260598"/>
            <a:ext cx="6171429" cy="2278681"/>
            <a:chOff x="11095714" y="5260598"/>
            <a:chExt cx="6171429" cy="22786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5714" y="5260598"/>
              <a:ext cx="6171429" cy="22786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24286" y="8531910"/>
            <a:ext cx="6171429" cy="1305512"/>
            <a:chOff x="11124286" y="8531910"/>
            <a:chExt cx="6171429" cy="13055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4286" y="8531910"/>
              <a:ext cx="6171429" cy="130551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727850" y="5339104"/>
            <a:ext cx="8186443" cy="5333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RandomForest : weight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3179834" y="7724691"/>
            <a:ext cx="8186443" cy="5333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DecisionTree : Over-smapling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181328" y="4917742"/>
            <a:ext cx="8186443" cy="5333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RandomForest : Over-sampling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7469306" y="8118340"/>
            <a:ext cx="8186443" cy="60952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Score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3850322" y="8958833"/>
            <a:ext cx="3487025" cy="1020189"/>
            <a:chOff x="13850322" y="8958833"/>
            <a:chExt cx="3487025" cy="10201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50322" y="8958833"/>
              <a:ext cx="3487025" cy="1020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36845"/>
            <a:ext cx="7750000" cy="263667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FEATURE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IMPORTANCE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57167" y="2623954"/>
            <a:ext cx="1757249" cy="1082980"/>
            <a:chOff x="657167" y="2623954"/>
            <a:chExt cx="1757249" cy="10829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167" y="2623954"/>
              <a:ext cx="1757249" cy="1082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7750" y="2630303"/>
            <a:ext cx="4779793" cy="763536"/>
            <a:chOff x="2347750" y="2630303"/>
            <a:chExt cx="4779793" cy="7635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7750" y="2630303"/>
              <a:ext cx="4779793" cy="7635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151646" y="2141633"/>
            <a:ext cx="6465381" cy="11676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가족 형태나 구성원의 수, 자산 소유 유무에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따라서 영향을 많이 받는 것을 확인 할 수 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93278" y="2780902"/>
            <a:ext cx="7298260" cy="779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IMPORTANCE의 RANK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414416" y="3444632"/>
            <a:ext cx="4708469" cy="5581080"/>
            <a:chOff x="2414416" y="3444632"/>
            <a:chExt cx="4708469" cy="55810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4416" y="3444632"/>
              <a:ext cx="4708469" cy="5581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9016" y="3393839"/>
            <a:ext cx="9416059" cy="5651721"/>
            <a:chOff x="8249016" y="3393839"/>
            <a:chExt cx="9416059" cy="5651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9016" y="3393839"/>
              <a:ext cx="9416059" cy="56517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932" y="5789180"/>
            <a:ext cx="6171429" cy="9524"/>
            <a:chOff x="1651932" y="5789180"/>
            <a:chExt cx="6171429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932" y="5789180"/>
              <a:ext cx="6171429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36845"/>
            <a:ext cx="7750000" cy="263667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FEATURE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IMPORTANCE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73970" y="3153169"/>
            <a:ext cx="9346289" cy="238762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자동차와 부동산을 가지고 있는 사람일수록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연체가 발생할 확률이 높게 나타남.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부채와 관련 있을 것으로 추정됨.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2444697" y="9345592"/>
            <a:ext cx="3136633" cy="56252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차 O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6686991" y="4067696"/>
            <a:ext cx="3136633" cy="56252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부동산 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686991" y="7373104"/>
            <a:ext cx="3136633" cy="56252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부동산 X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868252" y="788314"/>
            <a:ext cx="8198435" cy="8651032"/>
            <a:chOff x="8868252" y="788314"/>
            <a:chExt cx="8198435" cy="86510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252" y="788314"/>
              <a:ext cx="8198435" cy="865103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097228" y="9367855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차 X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36845"/>
            <a:ext cx="7750000" cy="263667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FEATURE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IMPORTANCE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73971" y="3757493"/>
            <a:ext cx="9346289" cy="117897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가족 구성원의 수가 많을 수록 연체 확률이 높게 나타나며,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기혼자에 비해 미혼자에게서 높은 확률이 확인됨.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8710542" y="8844512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기혼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197195" y="5058077"/>
            <a:ext cx="3136633" cy="105361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가족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구성원 수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233316" y="596268"/>
            <a:ext cx="7740777" cy="8308517"/>
            <a:chOff x="9233316" y="596268"/>
            <a:chExt cx="7740777" cy="83085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3316" y="596268"/>
              <a:ext cx="7740777" cy="83085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901421" y="8804779"/>
            <a:ext cx="3136633" cy="56252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이혼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323334" y="8844512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미혼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12656" y="8814303"/>
            <a:ext cx="3136633" cy="56252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과부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36845"/>
            <a:ext cx="7750000" cy="263667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FEATURE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IMPORTANCE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806339" y="2060385"/>
            <a:ext cx="12722516" cy="7733841"/>
            <a:chOff x="4806339" y="2060385"/>
            <a:chExt cx="12722516" cy="77338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6339" y="2060385"/>
              <a:ext cx="12722516" cy="773384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75399" y="955585"/>
            <a:ext cx="10490066" cy="132576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100" spc="-300" kern="0" dirty="0" smtClean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연체가 가장 잦은 나이, </a:t>
            </a:r>
            <a:r>
              <a:rPr lang="en-US" sz="5000" b="1" spc="-300" kern="0" dirty="0" smtClean="0">
                <a:solidFill>
                  <a:srgbClr val="fd8a69"/>
                </a:solidFill>
                <a:latin typeface="Gmarket Sans Light" pitchFamily="34" charset="0"/>
                <a:cs typeface="Gmarket Sans Light" pitchFamily="34" charset="0"/>
              </a:rPr>
              <a:t>25세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513810" y="4630629"/>
            <a:ext cx="2879272" cy="2350668"/>
            <a:chOff x="5513810" y="4630629"/>
            <a:chExt cx="2879272" cy="23506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3810" y="4630629"/>
              <a:ext cx="2879272" cy="23506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0602" y="5017570"/>
            <a:ext cx="1664167" cy="250575"/>
            <a:chOff x="4050602" y="5017570"/>
            <a:chExt cx="1664167" cy="2505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80000">
              <a:off x="4050602" y="5017570"/>
              <a:ext cx="1664167" cy="2505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06681" y="3671095"/>
            <a:ext cx="5477254" cy="1534243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20대에서 가장 많은 연체가 발생함.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20대 내에서도 나이가 어릴 수록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그 확률이 높은 것으로 확인됨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4" y="-136845"/>
            <a:ext cx="7750000" cy="263667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FEATURE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IMPORTANCE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82446" y="528850"/>
            <a:ext cx="7595481" cy="8540688"/>
            <a:chOff x="8482446" y="528850"/>
            <a:chExt cx="7595481" cy="85406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2446" y="528850"/>
              <a:ext cx="7595481" cy="85406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92319" y="3043995"/>
            <a:ext cx="9346289" cy="2667069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20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남성보다는 여성에게서 연체가 더 많이 발생</a:t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된다고 해석됨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20대에서 확실히 연체 발생 확률이 높으며,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40대 여성에게서도 높은 확률이 나타남.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30대 후반 남성에게서 가장 낮은 확률이 확인.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31410" y="3330896"/>
            <a:ext cx="1468307" cy="1558187"/>
            <a:chOff x="8431410" y="3330896"/>
            <a:chExt cx="1468307" cy="15581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1410" y="3330896"/>
              <a:ext cx="1468307" cy="15581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353609" y="9115882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b="1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AGE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6471854" y="3799865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b="1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여성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532656" y="6952472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b="1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남성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27751" y="6421157"/>
            <a:ext cx="1468307" cy="1558187"/>
            <a:chOff x="8427751" y="6421157"/>
            <a:chExt cx="1468307" cy="15581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7751" y="6421157"/>
              <a:ext cx="1468307" cy="1558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7780" y="3377859"/>
            <a:ext cx="1468307" cy="1558187"/>
            <a:chOff x="11607780" y="3377859"/>
            <a:chExt cx="1468307" cy="15581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7780" y="3377859"/>
              <a:ext cx="1468307" cy="1558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762" y="1017273"/>
            <a:ext cx="6721996" cy="137928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200" spc="-300" kern="0" dirty="0" smtClean="0">
                <a:solidFill>
                  <a:srgbClr val="00153d"/>
                </a:solidFill>
                <a:latin typeface="Mplus 1p" pitchFamily="34" charset="0"/>
                <a:cs typeface="Mplus 1p" pitchFamily="34" charset="0"/>
              </a:rPr>
              <a:t>CONCLUSION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141185" y="2407281"/>
            <a:ext cx="8111480" cy="1765118"/>
            <a:chOff x="7141185" y="2407281"/>
            <a:chExt cx="8111480" cy="1765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1185" y="2407281"/>
              <a:ext cx="8111480" cy="1765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41185" y="4738341"/>
            <a:ext cx="8111480" cy="2859830"/>
            <a:chOff x="7141185" y="4738341"/>
            <a:chExt cx="8111480" cy="2859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1185" y="4738341"/>
              <a:ext cx="8111480" cy="285983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428571" y="1227268"/>
            <a:ext cx="9942857" cy="63998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24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1. 사업 인력 구성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570928" y="2896612"/>
            <a:ext cx="9753291" cy="78456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29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리볼빙 서비스 확대로 연체의 증가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428571" y="4424193"/>
            <a:ext cx="11690728" cy="3386385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just"/>
            <a:r>
              <a:rPr lang="en-US" sz="29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카드 승인 전 심사 시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9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- 나이가 어릴 수록 심사에 있어서 꼼꼼히 심사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9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- 신용정보 조회 시 부채의 여부 확인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9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- 기혼/미혼 여부, 가족 구성원의 수 역시 고려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180797" y="1345930"/>
            <a:ext cx="763343" cy="1219785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4600" spc="-300" kern="0" dirty="0" smtClean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785369" y="2915407"/>
            <a:ext cx="1765118" cy="748866"/>
            <a:chOff x="5785369" y="2915407"/>
            <a:chExt cx="1765118" cy="7488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785369" y="2915407"/>
              <a:ext cx="1765118" cy="7488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346941" y="2629289"/>
            <a:ext cx="748789" cy="144847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900" spc="-200" kern="0" dirty="0" smtClean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문제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738947" y="5274049"/>
            <a:ext cx="1799425" cy="763421"/>
            <a:chOff x="5738947" y="5274049"/>
            <a:chExt cx="1799425" cy="7634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738947" y="5274049"/>
              <a:ext cx="1799425" cy="76342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352226" y="4781210"/>
            <a:ext cx="763343" cy="174909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결론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0729" y="2948218"/>
            <a:ext cx="10724252" cy="213173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7700" spc="-5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THANK YOU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709023" y="4758820"/>
            <a:ext cx="3662407" cy="9844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r"/>
            <a:r>
              <a:rPr lang="en-US" sz="2000" spc="8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Mini Project</a:t>
            </a:r>
            <a:r>
              <a:rPr lang="en-US" dirty="0" smtClean="0"/>
              <a:t/>
            </a:r>
          </a:p>
          <a:p>
            <a:pPr algn="r"/>
            <a:r>
              <a:rPr lang="en-US" dirty="0" smtClean="0"/>
              <a:t/>
            </a:r>
            <a:r>
              <a:rPr lang="en-US" sz="2000" spc="8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AI 13 김수연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23811" y="4724660"/>
            <a:ext cx="6457143" cy="35624"/>
            <a:chOff x="5923811" y="4724660"/>
            <a:chExt cx="6457143" cy="356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811" y="4724660"/>
              <a:ext cx="6457143" cy="35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" y="516083"/>
            <a:ext cx="7116781" cy="1955809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7300" spc="-5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99142" y="2236509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65790" y="3056133"/>
            <a:ext cx="3837457" cy="702240"/>
            <a:chOff x="10465790" y="3056133"/>
            <a:chExt cx="3837457" cy="7022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65790" y="3313080"/>
              <a:ext cx="184333" cy="184333"/>
              <a:chOff x="10465790" y="3313080"/>
              <a:chExt cx="184333" cy="1843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465790" y="3313080"/>
                <a:ext cx="184333" cy="18433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0851333" y="2880573"/>
              <a:ext cx="5177870" cy="1053361"/>
            </a:xfrm>
            <a:prstGeom prst="rect">
              <a:avLst/>
            </a:prstGeom>
            <a:noFill/>
          </p:spPr>
          <p:txBody>
            <a:bodyPr anchor="ctr" wrap="square" rtlCol="0">
              <a:spAutoFit/>
            </a:bodyPr>
            <a:lstStyle/>
            <a:p>
              <a:r>
                <a:rPr lang="en-US" sz="3800" spc="-300" kern="0" dirty="0" smtClean="0">
                  <a:solidFill>
                    <a:srgbClr val="fd8a69"/>
                  </a:solidFill>
                  <a:latin typeface="Mplus 1p Light" pitchFamily="34" charset="0"/>
                  <a:cs typeface="Mplus 1p Light" pitchFamily="34" charset="0"/>
                </a:rPr>
                <a:t>데이터 소개</a:t>
              </a:r>
              <a:endParaRPr lang="en-US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10465790" y="1610486"/>
            <a:ext cx="3703556" cy="702240"/>
            <a:chOff x="10465790" y="1610486"/>
            <a:chExt cx="3703556" cy="70224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465790" y="1890669"/>
              <a:ext cx="184333" cy="184333"/>
              <a:chOff x="10465790" y="1890669"/>
              <a:chExt cx="184333" cy="18433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65790" y="1890669"/>
                <a:ext cx="184333" cy="184333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10851333" y="1259365"/>
              <a:ext cx="4977019" cy="1053361"/>
            </a:xfrm>
            <a:prstGeom prst="rect">
              <a:avLst/>
            </a:prstGeom>
            <a:noFill/>
          </p:spPr>
          <p:txBody>
            <a:bodyPr anchor="b" wrap="square" rtlCol="0">
              <a:spAutoFit/>
            </a:bodyPr>
            <a:lstStyle/>
            <a:p>
              <a:r>
                <a:rPr lang="en-US" sz="3800" spc="-300" kern="0" dirty="0" smtClean="0">
                  <a:solidFill>
                    <a:srgbClr val="fd8a69"/>
                  </a:solidFill>
                  <a:latin typeface="Mplus 1p Light" pitchFamily="34" charset="0"/>
                  <a:cs typeface="Mplus 1p Light" pitchFamily="34" charset="0"/>
                </a:rPr>
                <a:t>문제 정의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0465790" y="6267229"/>
            <a:ext cx="6572306" cy="671966"/>
            <a:chOff x="10465790" y="6267229"/>
            <a:chExt cx="6572306" cy="67196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65790" y="6509049"/>
              <a:ext cx="184333" cy="184333"/>
              <a:chOff x="10465790" y="6509049"/>
              <a:chExt cx="184333" cy="1843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65790" y="6509049"/>
                <a:ext cx="184333" cy="184333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10851333" y="6099237"/>
              <a:ext cx="9280144" cy="1007950"/>
            </a:xfrm>
            <a:prstGeom prst="rect">
              <a:avLst/>
            </a:prstGeom>
            <a:noFill/>
          </p:spPr>
          <p:txBody>
            <a:bodyPr anchor="ctr" wrap="square" rtlCol="0">
              <a:spAutoFit/>
            </a:bodyPr>
            <a:lstStyle/>
            <a:p>
              <a:r>
                <a:rPr lang="en-US" sz="3800" spc="-300" kern="0" dirty="0" smtClean="0">
                  <a:solidFill>
                    <a:srgbClr val="fd8a69"/>
                  </a:solidFill>
                  <a:latin typeface="Mplus 1p Light" pitchFamily="34" charset="0"/>
                  <a:cs typeface="Mplus 1p Light" pitchFamily="34" charset="0"/>
                </a:rPr>
                <a:t>모델링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0465790" y="4662690"/>
            <a:ext cx="4379336" cy="671966"/>
            <a:chOff x="10465790" y="4662690"/>
            <a:chExt cx="4379336" cy="67196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465790" y="4904504"/>
              <a:ext cx="184333" cy="184333"/>
              <a:chOff x="10465790" y="4904504"/>
              <a:chExt cx="184333" cy="18433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65790" y="4904504"/>
                <a:ext cx="184333" cy="184333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10851333" y="4494698"/>
              <a:ext cx="5990689" cy="1007950"/>
            </a:xfrm>
            <a:prstGeom prst="rect">
              <a:avLst/>
            </a:prstGeom>
            <a:noFill/>
          </p:spPr>
          <p:txBody>
            <a:bodyPr anchor="ctr" wrap="square" rtlCol="0">
              <a:spAutoFit/>
            </a:bodyPr>
            <a:lstStyle/>
            <a:p>
              <a:r>
                <a:rPr lang="en-US" sz="3800" spc="-300" kern="0" dirty="0" smtClean="0">
                  <a:solidFill>
                    <a:srgbClr val="fd8a69"/>
                  </a:solidFill>
                  <a:latin typeface="Mplus 1p Light" pitchFamily="34" charset="0"/>
                  <a:cs typeface="Mplus 1p Light" pitchFamily="34" charset="0"/>
                </a:rPr>
                <a:t>가설 검증</a:t>
              </a:r>
              <a:endParaRPr lang="en-US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0481663" y="7808210"/>
            <a:ext cx="6572338" cy="706277"/>
            <a:chOff x="10481663" y="7808210"/>
            <a:chExt cx="6572338" cy="7062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481663" y="8067186"/>
              <a:ext cx="184333" cy="184333"/>
              <a:chOff x="10481663" y="8067186"/>
              <a:chExt cx="184333" cy="18433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81663" y="8067186"/>
                <a:ext cx="184333" cy="184333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10867238" y="7631640"/>
              <a:ext cx="9280144" cy="1059416"/>
            </a:xfrm>
            <a:prstGeom prst="rect">
              <a:avLst/>
            </a:prstGeom>
            <a:noFill/>
          </p:spPr>
          <p:txBody>
            <a:bodyPr anchor="ctr" wrap="square" rtlCol="0">
              <a:spAutoFit/>
            </a:bodyPr>
            <a:lstStyle/>
            <a:p>
              <a:r>
                <a:rPr lang="en-US" sz="3800" spc="-300" kern="0" dirty="0" smtClean="0">
                  <a:solidFill>
                    <a:srgbClr val="fd8a69"/>
                  </a:solidFill>
                  <a:latin typeface="Mplus 1p Light" pitchFamily="34" charset="0"/>
                  <a:cs typeface="Mplus 1p Light" pitchFamily="34" charset="0"/>
                </a:rPr>
                <a:t>결론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18285714" cy="10304762"/>
            <a:chOff x="0" y="-19048"/>
            <a:chExt cx="18285714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18285714" cy="1030476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46552" y="4142053"/>
            <a:ext cx="9044513" cy="1110472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100" spc="-3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연체가 가장 잦은 나이, </a:t>
            </a:r>
            <a:r>
              <a:rPr lang="en-US" sz="4100" b="1" spc="-3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25세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364597" y="3798156"/>
            <a:ext cx="4151833" cy="5970059"/>
            <a:chOff x="13364597" y="3798156"/>
            <a:chExt cx="4151833" cy="59700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4597" y="3798156"/>
              <a:ext cx="4151833" cy="597005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860571" y="3350449"/>
            <a:ext cx="4809159" cy="6923879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7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배경]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7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가맹점의 수수료 인하 등으로 카드사의 수익성이 악화되면서 리볼빙 서비스가 확대 되고 있습니다. 대출이 늘어나니 연체도 함께 증가하는 현상이 발생되고 있습니다. 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75571" y="1378703"/>
            <a:ext cx="11665129" cy="3100355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11600" spc="-8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문제 정의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89915" y="3596650"/>
            <a:ext cx="7395769" cy="89811"/>
            <a:chOff x="1289915" y="3596650"/>
            <a:chExt cx="7395769" cy="89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915" y="3596650"/>
              <a:ext cx="7395769" cy="89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5586" y="1980989"/>
            <a:ext cx="4654981" cy="4654981"/>
            <a:chOff x="2365586" y="1980989"/>
            <a:chExt cx="4654981" cy="4654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5586" y="1980989"/>
            <a:ext cx="4654981" cy="4654981"/>
            <a:chOff x="7565586" y="1980989"/>
            <a:chExt cx="4654981" cy="4654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0428" y="-592651"/>
            <a:ext cx="4654981" cy="4654981"/>
            <a:chOff x="-210428" y="-592651"/>
            <a:chExt cx="4654981" cy="4654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0428" y="-592651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5" y="1897648"/>
            <a:ext cx="4462986" cy="25525"/>
            <a:chOff x="4761905" y="1897648"/>
            <a:chExt cx="4462986" cy="25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5" y="1897648"/>
              <a:ext cx="4462986" cy="255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209312" y="819700"/>
            <a:ext cx="5950644" cy="132576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5000" spc="-300" kern="0" dirty="0" smtClean="0">
                <a:solidFill>
                  <a:srgbClr val="00153d"/>
                </a:solidFill>
                <a:latin typeface="Mplus 1p Light" pitchFamily="34" charset="0"/>
                <a:cs typeface="Mplus 1p Light" pitchFamily="34" charset="0"/>
              </a:rPr>
              <a:t>KAGGLE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942519" y="1840182"/>
            <a:ext cx="4482717" cy="83056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7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데이터 출처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674588" y="4282955"/>
            <a:ext cx="4462986" cy="25525"/>
            <a:chOff x="12674588" y="4282955"/>
            <a:chExt cx="4462986" cy="255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4588" y="4282955"/>
              <a:ext cx="4462986" cy="2552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13875" y="3153376"/>
            <a:ext cx="5936749" cy="144739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5200" spc="-300" kern="0" dirty="0" smtClean="0">
                <a:solidFill>
                  <a:srgbClr val="00153d"/>
                </a:solidFill>
                <a:latin typeface="Mplus 1p Light" pitchFamily="34" charset="0"/>
                <a:cs typeface="Mplus 1p Light" pitchFamily="34" charset="0"/>
              </a:rPr>
              <a:t>Credit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120248" y="7934893"/>
            <a:ext cx="4462986" cy="25525"/>
            <a:chOff x="8120248" y="7934893"/>
            <a:chExt cx="4462986" cy="255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248" y="7934893"/>
              <a:ext cx="4462986" cy="2552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3426595" y="4251658"/>
            <a:ext cx="4482717" cy="83056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7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신용카드 연체 정보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9355452" y="7953884"/>
            <a:ext cx="4482717" cy="717039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7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고객의 정보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4530268" y="1734839"/>
            <a:ext cx="325617" cy="325617"/>
            <a:chOff x="4530268" y="1734839"/>
            <a:chExt cx="325617" cy="3256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0268" y="1734839"/>
              <a:ext cx="325617" cy="3256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7759" y="4125720"/>
            <a:ext cx="325617" cy="325617"/>
            <a:chOff x="12057759" y="4125720"/>
            <a:chExt cx="325617" cy="3256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57759" y="4125720"/>
              <a:ext cx="325617" cy="32561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-599891" y="797589"/>
            <a:ext cx="5412030" cy="189543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6800" spc="-5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DATA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-2727491" y="1980989"/>
            <a:ext cx="4654981" cy="4654981"/>
            <a:chOff x="-2727491" y="1980989"/>
            <a:chExt cx="4654981" cy="46549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27491" y="1980989"/>
              <a:ext cx="4654981" cy="465498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550286" y="7040308"/>
            <a:ext cx="6078983" cy="214124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2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고객의 성별, 차/부동산 소유 여부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연간 소득, 소득 카테고리, 직업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교육 수준, 결혼 여부, 가족의 수 …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4964286" y="4632286"/>
            <a:ext cx="4654981" cy="4654981"/>
            <a:chOff x="4964286" y="4632286"/>
            <a:chExt cx="4654981" cy="465498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64286" y="4632286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6308" y="7797610"/>
            <a:ext cx="325617" cy="325617"/>
            <a:chOff x="8446308" y="7797610"/>
            <a:chExt cx="325617" cy="32561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6308" y="7797610"/>
              <a:ext cx="325617" cy="325617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858656" y="6806624"/>
            <a:ext cx="5936749" cy="144739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5200" spc="-300" kern="0" dirty="0" smtClean="0">
                <a:solidFill>
                  <a:srgbClr val="00153d"/>
                </a:solidFill>
                <a:latin typeface="Mplus 1p Light" pitchFamily="34" charset="0"/>
                <a:cs typeface="Mplus 1p Light" pitchFamily="34" charset="0"/>
              </a:rPr>
              <a:t>Application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27846"/>
            <a:ext cx="18295238" cy="8557868"/>
            <a:chOff x="0" y="1727846"/>
            <a:chExt cx="18295238" cy="8557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27846"/>
              <a:ext cx="18295238" cy="8557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9328" y="3444491"/>
            <a:ext cx="5162789" cy="5162789"/>
            <a:chOff x="1029328" y="3444491"/>
            <a:chExt cx="5162789" cy="5162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28" y="3444491"/>
              <a:ext cx="5162789" cy="51627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6137966" y="193675"/>
            <a:ext cx="19256277" cy="137928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5200" spc="-3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DISTRIBUTION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827934" y="2024952"/>
            <a:ext cx="3817612" cy="1190415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800" spc="-3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TARGET 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996671" y="2131242"/>
            <a:ext cx="10571804" cy="977833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200" spc="-2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카드 사용 기간에 따른 연체 발생 확률</a:t>
            </a:r>
            <a:endParaRPr lang="en-US" dirty="0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328" y="3015619"/>
            <a:ext cx="5251333" cy="67745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13500" y="432728"/>
            <a:ext cx="14732117" cy="824983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1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타겟 데이터의 분포가 불균형 하므로 모델링 시 유의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689618" y="3377469"/>
            <a:ext cx="9098369" cy="5315525"/>
            <a:chOff x="8689618" y="3377469"/>
            <a:chExt cx="9098369" cy="53155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9618" y="3377469"/>
              <a:ext cx="9098369" cy="531552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870939" y="9059245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사용 기간( 개월)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187968" y="8662286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eeeeee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477228" y="8662286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eeeeee"/>
                </a:solidFill>
                <a:latin typeface="Gmarket Sans Medium" pitchFamily="34" charset="0"/>
                <a:cs typeface="Gmarket Sans Medium" pitchFamily="34" charset="0"/>
              </a:rPr>
              <a:t>10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9997833" y="8647149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eeeeee"/>
                </a:solidFill>
                <a:latin typeface="Gmarket Sans Medium" pitchFamily="34" charset="0"/>
                <a:cs typeface="Gmarket Sans Medium" pitchFamily="34" charset="0"/>
              </a:rPr>
              <a:t>20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1426752" y="8652760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eeeeee"/>
                </a:solidFill>
                <a:latin typeface="Gmarket Sans Medium" pitchFamily="34" charset="0"/>
                <a:cs typeface="Gmarket Sans Medium" pitchFamily="34" charset="0"/>
              </a:rPr>
              <a:t>30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2906942" y="8652760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eeeeee"/>
                </a:solidFill>
                <a:latin typeface="Gmarket Sans Medium" pitchFamily="34" charset="0"/>
                <a:cs typeface="Gmarket Sans Medium" pitchFamily="34" charset="0"/>
              </a:rPr>
              <a:t>40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4420942" y="8662283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eeeeee"/>
                </a:solidFill>
                <a:latin typeface="Gmarket Sans Medium" pitchFamily="34" charset="0"/>
                <a:cs typeface="Gmarket Sans Medium" pitchFamily="34" charset="0"/>
              </a:rPr>
              <a:t>50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5980307" y="8662286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eeeeee"/>
                </a:solidFill>
                <a:latin typeface="Gmarket Sans Medium" pitchFamily="34" charset="0"/>
                <a:cs typeface="Gmarket Sans Medium" pitchFamily="34" charset="0"/>
              </a:rPr>
              <a:t>60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 rot="-5400000">
            <a:off x="6876651" y="5737250"/>
            <a:ext cx="3136633" cy="56252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fd8a69"/>
                </a:solidFill>
                <a:latin typeface="Gmarket Sans Medium" pitchFamily="34" charset="0"/>
                <a:cs typeface="Gmarket Sans Medium" pitchFamily="34" charset="0"/>
              </a:rPr>
              <a:t>연체 확률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6990728" y="3361898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eeeeee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6990723" y="8359502"/>
            <a:ext cx="3136633" cy="4955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1900" spc="-100" kern="0" dirty="0" smtClean="0">
                <a:solidFill>
                  <a:srgbClr val="eeeeee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257459" y="4013220"/>
            <a:ext cx="9908742" cy="223714"/>
            <a:chOff x="8257459" y="4013220"/>
            <a:chExt cx="9908742" cy="223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7459" y="4013220"/>
              <a:ext cx="9908742" cy="22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207" y="165186"/>
            <a:ext cx="7611352" cy="1379282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5200" spc="-3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DISTRIBUTION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0866" y="7971344"/>
            <a:ext cx="7637009" cy="13462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800" spc="-3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RESULT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951812" y="8647571"/>
            <a:ext cx="2116469" cy="148312"/>
            <a:chOff x="2951812" y="8647571"/>
            <a:chExt cx="2116469" cy="148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951812" y="8647571"/>
              <a:ext cx="2116469" cy="1483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772438" y="7425598"/>
            <a:ext cx="14732117" cy="248212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1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성별의 분포       :     여성이 남성에 비해 많음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차 소유               :     소유하지 않은 사람의 비율이 높음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1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부동산 소유       :     소유한 사람의 비율이 높음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622222" y="3481420"/>
            <a:ext cx="12330726" cy="3297477"/>
            <a:chOff x="4622222" y="3481420"/>
            <a:chExt cx="12330726" cy="32974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2222" y="3481420"/>
              <a:ext cx="12330726" cy="3297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326" y="2164143"/>
            <a:ext cx="2370362" cy="856411"/>
            <a:chOff x="4994326" y="2164143"/>
            <a:chExt cx="2370362" cy="8564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4326" y="2164143"/>
              <a:ext cx="2370362" cy="85641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 rot="-16140000">
            <a:off x="7626610" y="4750981"/>
            <a:ext cx="2133333" cy="779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ㅁㄴㅇㄹ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 rot="-16140000">
            <a:off x="12009832" y="4839870"/>
            <a:ext cx="2133333" cy="779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ㅁㄴㅇㄹ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4182694" y="2151081"/>
            <a:ext cx="3923785" cy="93333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5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GENDER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130159" y="2164143"/>
            <a:ext cx="2793651" cy="856411"/>
            <a:chOff x="9130159" y="2164143"/>
            <a:chExt cx="2793651" cy="8564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0159" y="2164143"/>
              <a:ext cx="2793651" cy="85641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44805" y="2151081"/>
            <a:ext cx="3764358" cy="93333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5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OWN_CAT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3440365" y="2154255"/>
            <a:ext cx="3706126" cy="856411"/>
            <a:chOff x="13440365" y="2154255"/>
            <a:chExt cx="3706126" cy="8564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40365" y="2154255"/>
              <a:ext cx="3706126" cy="85641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2593198" y="2125684"/>
            <a:ext cx="5368713" cy="93333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5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OWN_REALITY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7332355" y="2421418"/>
            <a:ext cx="1835899" cy="250575"/>
            <a:chOff x="7332355" y="2421418"/>
            <a:chExt cx="1835899" cy="250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332355" y="2421418"/>
              <a:ext cx="1835899" cy="250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04762" y="2446010"/>
            <a:ext cx="1542857" cy="250575"/>
            <a:chOff x="11904762" y="2446010"/>
            <a:chExt cx="1542857" cy="2505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1904762" y="2446010"/>
              <a:ext cx="1542857" cy="250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207" y="165186"/>
            <a:ext cx="7611352" cy="1379282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5200" spc="-3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DISTRIBUTION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 rot="-16140000">
            <a:off x="7626610" y="4750981"/>
            <a:ext cx="2133333" cy="779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ㅁㄴㅇㄹ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 rot="-16140000">
            <a:off x="12009832" y="4839870"/>
            <a:ext cx="2133333" cy="779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ㅁㄴㅇㄹ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777368" y="1390778"/>
            <a:ext cx="11038505" cy="8490215"/>
            <a:chOff x="6777368" y="1390778"/>
            <a:chExt cx="11038505" cy="8490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7368" y="1390778"/>
              <a:ext cx="11038505" cy="849021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825670" y="4259070"/>
            <a:ext cx="2869766" cy="914283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교육 수준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06419" y="4113906"/>
            <a:ext cx="3800000" cy="271275"/>
            <a:chOff x="1306419" y="4113906"/>
            <a:chExt cx="3800000" cy="2712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419" y="4113906"/>
              <a:ext cx="3800000" cy="271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6471" y="4139177"/>
            <a:ext cx="1736086" cy="271275"/>
            <a:chOff x="2376471" y="4139177"/>
            <a:chExt cx="1736086" cy="2712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76471" y="4139177"/>
              <a:ext cx="1736086" cy="2712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41165" y="3437718"/>
            <a:ext cx="2869766" cy="79999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연간 수입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2747174" y="3425023"/>
            <a:ext cx="2869766" cy="79999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나이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50738" y="4223280"/>
            <a:ext cx="2869766" cy="914283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00153d"/>
                </a:solidFill>
                <a:latin typeface="Gmarket Sans Medium" pitchFamily="34" charset="0"/>
                <a:cs typeface="Gmarket Sans Medium" pitchFamily="34" charset="0"/>
              </a:rPr>
              <a:t>근무 연수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207" y="165186"/>
            <a:ext cx="7611352" cy="1379282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5200" spc="-3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DISTRIBUTION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0866" y="7971344"/>
            <a:ext cx="7637009" cy="13462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800" spc="-3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RESULT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951812" y="8647571"/>
            <a:ext cx="2116469" cy="148312"/>
            <a:chOff x="2951812" y="8647571"/>
            <a:chExt cx="2116469" cy="148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951812" y="8647571"/>
              <a:ext cx="2116469" cy="1483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772438" y="8254169"/>
            <a:ext cx="14732117" cy="824983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1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근무 기간이 길다고 연봉이 높은 것은 아님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 rot="-16140000">
            <a:off x="7626610" y="4750981"/>
            <a:ext cx="2133333" cy="779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ㅁㄴㅇㄹ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 rot="-16140000">
            <a:off x="12009832" y="4839870"/>
            <a:ext cx="2133333" cy="779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ㅁㄴㅇㄹ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395380" y="524668"/>
            <a:ext cx="10938289" cy="6428546"/>
            <a:chOff x="6395380" y="524668"/>
            <a:chExt cx="10938289" cy="64285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5380" y="524668"/>
              <a:ext cx="10938289" cy="6428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207" y="165186"/>
            <a:ext cx="7611352" cy="1379282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5200" spc="-3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DISTRIBUTION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0866" y="7971344"/>
            <a:ext cx="7637009" cy="13462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800" spc="-300" kern="0" dirty="0" smtClean="0">
                <a:solidFill>
                  <a:srgbClr val="fd8a69"/>
                </a:solidFill>
                <a:latin typeface="Mplus 1p Light" pitchFamily="34" charset="0"/>
                <a:cs typeface="Mplus 1p Light" pitchFamily="34" charset="0"/>
              </a:rPr>
              <a:t>RESULT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951812" y="8647571"/>
            <a:ext cx="2116469" cy="148312"/>
            <a:chOff x="2951812" y="8647571"/>
            <a:chExt cx="2116469" cy="148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951812" y="8647571"/>
              <a:ext cx="2116469" cy="1483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772438" y="8187500"/>
            <a:ext cx="14732117" cy="95831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100" spc="-200" kern="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교육 수준에 따라 연간 소득이 영향을 받음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 rot="-16140000">
            <a:off x="7626610" y="4750981"/>
            <a:ext cx="2133333" cy="779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ㅁㄴㅇㄹ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 rot="-16140000">
            <a:off x="12009832" y="4839870"/>
            <a:ext cx="2133333" cy="779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ㅁㄴㅇㄹ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509897" y="490220"/>
            <a:ext cx="9536707" cy="7116129"/>
            <a:chOff x="7509897" y="490220"/>
            <a:chExt cx="9536707" cy="71161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9897" y="490220"/>
              <a:ext cx="9536707" cy="7116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2022-05-24T14:54:41Z</dcterms:created>
  <dcterms:modified xsi:type="dcterms:W3CDTF">2022-05-24T14:54:41Z</dcterms:modified>
</cp:coreProperties>
</file>